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arker Grotesque" charset="1" panose="00000000000000000000"/>
      <p:regular r:id="rId10"/>
    </p:embeddedFont>
    <p:embeddedFont>
      <p:font typeface="Darker Grotesque Bold" charset="1" panose="00000000000000000000"/>
      <p:regular r:id="rId11"/>
    </p:embeddedFont>
    <p:embeddedFont>
      <p:font typeface="Open Sauce" charset="1" panose="00000500000000000000"/>
      <p:regular r:id="rId12"/>
    </p:embeddedFont>
    <p:embeddedFont>
      <p:font typeface="Open Sauce Bold" charset="1" panose="00000800000000000000"/>
      <p:regular r:id="rId13"/>
    </p:embeddedFont>
    <p:embeddedFont>
      <p:font typeface="Open Sauce Italics" charset="1" panose="00000500000000000000"/>
      <p:regular r:id="rId14"/>
    </p:embeddedFont>
    <p:embeddedFont>
      <p:font typeface="Open Sauce Bold Italics" charset="1" panose="00000800000000000000"/>
      <p:regular r:id="rId15"/>
    </p:embeddedFont>
    <p:embeddedFont>
      <p:font typeface="Open Sauce Light" charset="1" panose="00000400000000000000"/>
      <p:regular r:id="rId16"/>
    </p:embeddedFont>
    <p:embeddedFont>
      <p:font typeface="Open Sauce Light Italics" charset="1" panose="00000400000000000000"/>
      <p:regular r:id="rId17"/>
    </p:embeddedFont>
    <p:embeddedFont>
      <p:font typeface="Open Sauce Medium" charset="1" panose="00000600000000000000"/>
      <p:regular r:id="rId18"/>
    </p:embeddedFont>
    <p:embeddedFont>
      <p:font typeface="Open Sauce Medium Italics" charset="1" panose="00000600000000000000"/>
      <p:regular r:id="rId19"/>
    </p:embeddedFont>
    <p:embeddedFont>
      <p:font typeface="Open Sauce Semi-Bold" charset="1" panose="00000700000000000000"/>
      <p:regular r:id="rId20"/>
    </p:embeddedFont>
    <p:embeddedFont>
      <p:font typeface="Open Sauce Semi-Bold Italics" charset="1" panose="00000700000000000000"/>
      <p:regular r:id="rId21"/>
    </p:embeddedFont>
    <p:embeddedFont>
      <p:font typeface="Open Sauce Heavy" charset="1" panose="00000A00000000000000"/>
      <p:regular r:id="rId22"/>
    </p:embeddedFont>
    <p:embeddedFont>
      <p:font typeface="Open Sauce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slides/slide25.xml" Type="http://schemas.openxmlformats.org/officeDocument/2006/relationships/slide"/><Relationship Id="rId49" Target="slides/slide26.xml" Type="http://schemas.openxmlformats.org/officeDocument/2006/relationships/slide"/><Relationship Id="rId5" Target="tableStyles.xml" Type="http://schemas.openxmlformats.org/officeDocument/2006/relationships/tableStyles"/><Relationship Id="rId50" Target="slides/slide27.xml" Type="http://schemas.openxmlformats.org/officeDocument/2006/relationships/slide"/><Relationship Id="rId51" Target="slides/slide28.xml" Type="http://schemas.openxmlformats.org/officeDocument/2006/relationships/slide"/><Relationship Id="rId52" Target="slides/slide29.xml" Type="http://schemas.openxmlformats.org/officeDocument/2006/relationships/slide"/><Relationship Id="rId53" Target="slides/slide30.xml" Type="http://schemas.openxmlformats.org/officeDocument/2006/relationships/slide"/><Relationship Id="rId54" Target="slides/slide3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1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44862" y="2112284"/>
            <a:ext cx="14198277" cy="5046497"/>
            <a:chOff x="0" y="0"/>
            <a:chExt cx="18931036" cy="672866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0"/>
              <a:ext cx="18931036" cy="5242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17499">
                  <a:solidFill>
                    <a:srgbClr val="FFEC6A"/>
                  </a:solidFill>
                  <a:latin typeface="Darker Grotesque Bold"/>
                </a:rPr>
                <a:t>CSCI 4502/5502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43482" y="6101834"/>
              <a:ext cx="18644072" cy="626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4"/>
                </a:lnSpc>
              </a:pPr>
              <a:r>
                <a:rPr lang="en-US" sz="3160">
                  <a:solidFill>
                    <a:srgbClr val="FFEC6A"/>
                  </a:solidFill>
                  <a:latin typeface="Open Sauce"/>
                </a:rPr>
                <a:t>Data Mining - Fall 2023 - Lecture 16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8820" y="164465"/>
            <a:ext cx="2739866" cy="2637082"/>
          </a:xfrm>
          <a:custGeom>
            <a:avLst/>
            <a:gdLst/>
            <a:ahLst/>
            <a:cxnLst/>
            <a:rect r="r" b="b" t="t" l="l"/>
            <a:pathLst>
              <a:path h="2637082" w="2739866">
                <a:moveTo>
                  <a:pt x="0" y="0"/>
                </a:moveTo>
                <a:lnTo>
                  <a:pt x="2739866" y="0"/>
                </a:lnTo>
                <a:lnTo>
                  <a:pt x="2739866" y="2637082"/>
                </a:lnTo>
                <a:lnTo>
                  <a:pt x="0" y="2637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19653" y="7409403"/>
            <a:ext cx="2648694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EC6A"/>
                </a:solidFill>
                <a:latin typeface="Open Sauce"/>
              </a:rPr>
              <a:t>Ravi Starzl, PhD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03785" y="2442796"/>
            <a:ext cx="13986736" cy="727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Correlation coefficient (numerical data)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X2 (chi-square) test (categorical data)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Correlation does not imply causality!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55275" y="3439302"/>
            <a:ext cx="12050070" cy="1547197"/>
          </a:xfrm>
          <a:custGeom>
            <a:avLst/>
            <a:gdLst/>
            <a:ahLst/>
            <a:cxnLst/>
            <a:rect r="r" b="b" t="t" l="l"/>
            <a:pathLst>
              <a:path h="1547197" w="12050070">
                <a:moveTo>
                  <a:pt x="0" y="0"/>
                </a:moveTo>
                <a:lnTo>
                  <a:pt x="12050070" y="0"/>
                </a:lnTo>
                <a:lnTo>
                  <a:pt x="12050070" y="1547198"/>
                </a:lnTo>
                <a:lnTo>
                  <a:pt x="0" y="1547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52836" y="5977514"/>
            <a:ext cx="5288634" cy="1450109"/>
          </a:xfrm>
          <a:custGeom>
            <a:avLst/>
            <a:gdLst/>
            <a:ahLst/>
            <a:cxnLst/>
            <a:rect r="r" b="b" t="t" l="l"/>
            <a:pathLst>
              <a:path h="1450109" w="5288634">
                <a:moveTo>
                  <a:pt x="0" y="0"/>
                </a:moveTo>
                <a:lnTo>
                  <a:pt x="5288634" y="0"/>
                </a:lnTo>
                <a:lnTo>
                  <a:pt x="5288634" y="1450109"/>
                </a:lnTo>
                <a:lnTo>
                  <a:pt x="0" y="1450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55275" y="7590799"/>
            <a:ext cx="11234623" cy="1600826"/>
          </a:xfrm>
          <a:custGeom>
            <a:avLst/>
            <a:gdLst/>
            <a:ahLst/>
            <a:cxnLst/>
            <a:rect r="r" b="b" t="t" l="l"/>
            <a:pathLst>
              <a:path h="1600826" w="11234623">
                <a:moveTo>
                  <a:pt x="0" y="0"/>
                </a:moveTo>
                <a:lnTo>
                  <a:pt x="11234623" y="0"/>
                </a:lnTo>
                <a:lnTo>
                  <a:pt x="11234623" y="1600826"/>
                </a:lnTo>
                <a:lnTo>
                  <a:pt x="0" y="1600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3785" y="1171174"/>
            <a:ext cx="13704493" cy="12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Correlation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38" t="0" r="-463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466" y="1763710"/>
            <a:ext cx="10072406" cy="12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Data Reduction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7127" y="4299850"/>
            <a:ext cx="9414736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reduction: Why? </a:t>
            </a:r>
            <a:r>
              <a:rPr lang="en-US" sz="2764">
                <a:solidFill>
                  <a:srgbClr val="FFFFFF"/>
                </a:solidFill>
                <a:latin typeface="Open Sauce"/>
              </a:rPr>
              <a:t>Goal?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Dimensionality reduction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attribute subset selection; Wavelet transform; principle component analysis (PCA)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Numerosity reduction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regression, log-linear models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cube aggregation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histograms, clustering, sampling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8226" t="0" r="-2851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466" y="1177923"/>
            <a:ext cx="9588357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Data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466" y="5026787"/>
            <a:ext cx="9414736" cy="338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Smoothing: remove noise </a:t>
            </a:r>
            <a:r>
              <a:rPr lang="en-US" sz="2764">
                <a:solidFill>
                  <a:srgbClr val="FFFFFF"/>
                </a:solidFill>
                <a:latin typeface="Open Sauce"/>
              </a:rPr>
              <a:t>from data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Aggregation: summarization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e.g., daily sales =&gt; monthly, annual sales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Generalization: concept hierarchy climbing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e.g., street =&gt; city =&gt; state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Normalization: scale to fall within a range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min-max, z-score, decimal scaling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678" t="0" r="-7167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466" y="1177923"/>
            <a:ext cx="9588357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Chapter 4: Data Warehouse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466" y="3693925"/>
            <a:ext cx="9952025" cy="435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Separate data store for </a:t>
            </a:r>
            <a:r>
              <a:rPr lang="en-US" sz="2764">
                <a:solidFill>
                  <a:srgbClr val="FFFFFF"/>
                </a:solidFill>
                <a:latin typeface="Open Sauce"/>
              </a:rPr>
              <a:t>information processing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Characteristics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subject-oriented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integrated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time-variant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nonvolatile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OLTP vs. OLAP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day to day operation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vs. decision support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38" t="0" r="-463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466" y="1177923"/>
            <a:ext cx="9588357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Chapter 4 &amp; 5: Data Cube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466" y="4025335"/>
            <a:ext cx="9414736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Multi-dimensional data </a:t>
            </a:r>
            <a:r>
              <a:rPr lang="en-US" sz="2764">
                <a:solidFill>
                  <a:srgbClr val="FFFFFF"/>
                </a:solidFill>
                <a:latin typeface="Open Sauce"/>
              </a:rPr>
              <a:t>model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Dimensions, facts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Schema: star, snowflake, fact constellation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Typical operations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roll-up, drill-down, slice and dice, pivot, drillacross, drill-through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Cuboid cells, materialization of data cube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full, partial, or no materialization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8540" y="632086"/>
            <a:ext cx="9065951" cy="362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Chapters 6 &amp; 7: Frequent Pattern Mining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92382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94819"/>
            <a:ext cx="7558021" cy="241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Basic concepts, roadmap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Mining frequent itemsets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Mining association rules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Correlation analysis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Constraint-based association mining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107" t="0" r="-64107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38" t="0" r="-463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466" y="1177923"/>
            <a:ext cx="9588357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Mining Frequent Itemsets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466" y="3887805"/>
            <a:ext cx="9414736" cy="435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Apriori algorithm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k-itemsets, candidate (k+1)-itemsets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Challenges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#scans, #candidates, support counting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Partition, sampling, dynamic itemset counting, hash-tree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FP-growth: FP-tree, conditional pattern base, conditional FP-tree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Vertical data format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69047" y="5333486"/>
            <a:ext cx="5816022" cy="1473692"/>
          </a:xfrm>
          <a:custGeom>
            <a:avLst/>
            <a:gdLst/>
            <a:ahLst/>
            <a:cxnLst/>
            <a:rect r="r" b="b" t="t" l="l"/>
            <a:pathLst>
              <a:path h="1473692" w="5816022">
                <a:moveTo>
                  <a:pt x="0" y="0"/>
                </a:moveTo>
                <a:lnTo>
                  <a:pt x="5816022" y="0"/>
                </a:lnTo>
                <a:lnTo>
                  <a:pt x="5816022" y="1473692"/>
                </a:lnTo>
                <a:lnTo>
                  <a:pt x="0" y="147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50446" y="7165680"/>
            <a:ext cx="11234623" cy="1600826"/>
          </a:xfrm>
          <a:custGeom>
            <a:avLst/>
            <a:gdLst/>
            <a:ahLst/>
            <a:cxnLst/>
            <a:rect r="r" b="b" t="t" l="l"/>
            <a:pathLst>
              <a:path h="1600826" w="11234623">
                <a:moveTo>
                  <a:pt x="0" y="0"/>
                </a:moveTo>
                <a:lnTo>
                  <a:pt x="11234623" y="0"/>
                </a:lnTo>
                <a:lnTo>
                  <a:pt x="11234623" y="1600825"/>
                </a:lnTo>
                <a:lnTo>
                  <a:pt x="0" y="1600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4270" y="7165680"/>
            <a:ext cx="5838305" cy="1600826"/>
          </a:xfrm>
          <a:custGeom>
            <a:avLst/>
            <a:gdLst/>
            <a:ahLst/>
            <a:cxnLst/>
            <a:rect r="r" b="b" t="t" l="l"/>
            <a:pathLst>
              <a:path h="1600826" w="5838305">
                <a:moveTo>
                  <a:pt x="0" y="0"/>
                </a:moveTo>
                <a:lnTo>
                  <a:pt x="5838305" y="0"/>
                </a:lnTo>
                <a:lnTo>
                  <a:pt x="5838305" y="1600825"/>
                </a:lnTo>
                <a:lnTo>
                  <a:pt x="0" y="1600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03785" y="4149915"/>
            <a:ext cx="13986736" cy="193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Association: Support &amp; confidence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Correlation rule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 ⇒ B [support, confidence, correlation]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lift, x^2, null-invariant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3785" y="1171174"/>
            <a:ext cx="15216052" cy="12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Associations &amp; Correlations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38" t="0" r="-463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1177923"/>
            <a:ext cx="8702283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Rule (Pattern) Constraints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679635"/>
            <a:ext cx="8882123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Metarule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Anti-monotonicity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Monotonicity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Succinctness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Convertible constraints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with proper ordering of items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Strongly convertible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Inconvertible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38" t="0" r="-463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1177923"/>
            <a:ext cx="8702283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Chapter 8: 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22522"/>
            <a:ext cx="8882123" cy="338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Basic concepts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Decision tree induction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Bayesian classification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Rule-based classification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Model evaluation and selection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Improve classification accuracy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820" y="164465"/>
            <a:ext cx="2739866" cy="2637082"/>
          </a:xfrm>
          <a:custGeom>
            <a:avLst/>
            <a:gdLst/>
            <a:ahLst/>
            <a:cxnLst/>
            <a:rect r="r" b="b" t="t" l="l"/>
            <a:pathLst>
              <a:path h="2637082" w="2739866">
                <a:moveTo>
                  <a:pt x="0" y="0"/>
                </a:moveTo>
                <a:lnTo>
                  <a:pt x="2739866" y="0"/>
                </a:lnTo>
                <a:lnTo>
                  <a:pt x="2739866" y="2637082"/>
                </a:lnTo>
                <a:lnTo>
                  <a:pt x="0" y="2637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078406"/>
            <a:ext cx="11400161" cy="4160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073"/>
              </a:lnSpc>
              <a:spcBef>
                <a:spcPct val="0"/>
              </a:spcBef>
            </a:pPr>
            <a:r>
              <a:rPr lang="en-US" sz="15758">
                <a:solidFill>
                  <a:srgbClr val="FFEC6A"/>
                </a:solidFill>
                <a:latin typeface="Darker Grotesque Bold"/>
              </a:rPr>
              <a:t>Midterm Review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93284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324912" y="2045221"/>
            <a:ext cx="550430" cy="550430"/>
            <a:chOff x="0" y="0"/>
            <a:chExt cx="6355080" cy="6355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EC6A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437043" y="2155149"/>
            <a:ext cx="326168" cy="30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340">
                <a:solidFill>
                  <a:srgbClr val="FFFFFF"/>
                </a:solidFill>
                <a:latin typeface="Open Sauce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67219" y="2050138"/>
            <a:ext cx="4192081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Chap 1: Introduction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324912" y="3159081"/>
            <a:ext cx="550430" cy="550430"/>
            <a:chOff x="0" y="0"/>
            <a:chExt cx="6355080" cy="6355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EC6A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437043" y="3269008"/>
            <a:ext cx="326168" cy="30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340">
                <a:solidFill>
                  <a:srgbClr val="FFFFFF"/>
                </a:solidFill>
                <a:latin typeface="Open Sauce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7219" y="3133817"/>
            <a:ext cx="4192081" cy="95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Chap 2: Getting to know your data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324912" y="4146491"/>
            <a:ext cx="550430" cy="550430"/>
            <a:chOff x="0" y="0"/>
            <a:chExt cx="6355080" cy="63550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EC6A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2437043" y="4256418"/>
            <a:ext cx="326168" cy="30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340">
                <a:solidFill>
                  <a:srgbClr val="FFFFFF"/>
                </a:solidFill>
                <a:latin typeface="Open Sauce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67219" y="4151408"/>
            <a:ext cx="4192081" cy="95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Chap 3: Data Preprocessing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324912" y="5260351"/>
            <a:ext cx="550430" cy="550430"/>
            <a:chOff x="0" y="0"/>
            <a:chExt cx="6355080" cy="63550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EC6A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437043" y="5370278"/>
            <a:ext cx="326168" cy="30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340">
                <a:solidFill>
                  <a:srgbClr val="FFFFFF"/>
                </a:solidFill>
                <a:latin typeface="Open Sauce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67219" y="5235087"/>
            <a:ext cx="5080174" cy="95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Chap 4 &amp; 5: Data Warehouse, Data Cube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2324912" y="6192060"/>
            <a:ext cx="550430" cy="550430"/>
            <a:chOff x="0" y="0"/>
            <a:chExt cx="6355080" cy="63550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EC6A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2437043" y="6301988"/>
            <a:ext cx="326168" cy="30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340">
                <a:solidFill>
                  <a:srgbClr val="FFFFFF"/>
                </a:solidFill>
                <a:latin typeface="Open Sauce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67219" y="6196977"/>
            <a:ext cx="5080174" cy="95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Chap 6 &amp; 7: Frequent Pattern Mining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2324912" y="7305920"/>
            <a:ext cx="550430" cy="550430"/>
            <a:chOff x="0" y="0"/>
            <a:chExt cx="6355080" cy="63550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EC6A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2437043" y="7415847"/>
            <a:ext cx="326168" cy="30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340">
                <a:solidFill>
                  <a:srgbClr val="FFFFFF"/>
                </a:solidFill>
                <a:latin typeface="Open Sauce"/>
              </a:rPr>
              <a:t>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67219" y="7280656"/>
            <a:ext cx="4192081" cy="95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0"/>
              </a:lnSpc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Chap 8 &amp; 9: Classification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107" t="0" r="-641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1177923"/>
            <a:ext cx="8702283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Classification vs. 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22522"/>
            <a:ext cx="8882123" cy="338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Classification: </a:t>
            </a:r>
            <a:r>
              <a:rPr lang="en-US" sz="2764">
                <a:solidFill>
                  <a:srgbClr val="FFFFFF"/>
                </a:solidFill>
                <a:latin typeface="Open Sauce"/>
              </a:rPr>
              <a:t>categorical class labels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Prediction: continuous valued functions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Training vs. testing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Supervised vs. unsupervised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Evaluation criteria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accuracy, speed, robustness, scalability, interpretability, goodness of rules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107" t="0" r="-641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1177923"/>
            <a:ext cx="8702283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Decision Tree Induction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22522"/>
            <a:ext cx="8882123" cy="338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Top-down, recursive, </a:t>
            </a:r>
            <a:r>
              <a:rPr lang="en-US" sz="2764">
                <a:solidFill>
                  <a:srgbClr val="FFFFFF"/>
                </a:solidFill>
                <a:latin typeface="Open Sauce"/>
              </a:rPr>
              <a:t>divide-and-conquer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Attribute selection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information gain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gain ratio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gini index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Attribute split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discrete, continuous, discrete-binary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6728" y="5143500"/>
            <a:ext cx="5854047" cy="1364933"/>
          </a:xfrm>
          <a:custGeom>
            <a:avLst/>
            <a:gdLst/>
            <a:ahLst/>
            <a:cxnLst/>
            <a:rect r="r" b="b" t="t" l="l"/>
            <a:pathLst>
              <a:path h="1364933" w="5854047">
                <a:moveTo>
                  <a:pt x="0" y="0"/>
                </a:moveTo>
                <a:lnTo>
                  <a:pt x="5854047" y="0"/>
                </a:lnTo>
                <a:lnTo>
                  <a:pt x="5854047" y="1364933"/>
                </a:lnTo>
                <a:lnTo>
                  <a:pt x="0" y="13649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96766" y="8008027"/>
            <a:ext cx="12662534" cy="1250273"/>
          </a:xfrm>
          <a:custGeom>
            <a:avLst/>
            <a:gdLst/>
            <a:ahLst/>
            <a:cxnLst/>
            <a:rect r="r" b="b" t="t" l="l"/>
            <a:pathLst>
              <a:path h="1250273" w="12662534">
                <a:moveTo>
                  <a:pt x="0" y="0"/>
                </a:moveTo>
                <a:lnTo>
                  <a:pt x="12662534" y="0"/>
                </a:lnTo>
                <a:lnTo>
                  <a:pt x="12662534" y="1250273"/>
                </a:lnTo>
                <a:lnTo>
                  <a:pt x="0" y="1250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3022" y="1455393"/>
            <a:ext cx="9895519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Bayesian Classification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96728" y="4456532"/>
            <a:ext cx="5954084" cy="338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Bayes’ Theorem</a:t>
            </a: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>
              <a:lnSpc>
                <a:spcPts val="3870"/>
              </a:lnSpc>
            </a:pP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Naive Bayesian classifier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031" t="0" r="-930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592135"/>
            <a:ext cx="8702283" cy="362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Classifier Accuracy Measures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46287"/>
            <a:ext cx="8882123" cy="338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Accuracy, error rate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Confusion matrix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Costs and benefits of TP, TN, FP, FN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Sensitivity, specificity, precision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Predictor error measures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error, square error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absolute, mean, relative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157" t="0" r="-46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592135"/>
            <a:ext cx="8702283" cy="362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Classifier/ Predictor 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03400"/>
            <a:ext cx="8882123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Holdout, random </a:t>
            </a:r>
            <a:r>
              <a:rPr lang="en-US" sz="2764">
                <a:solidFill>
                  <a:srgbClr val="FFFFFF"/>
                </a:solidFill>
                <a:latin typeface="Open Sauce"/>
              </a:rPr>
              <a:t>sampling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Cross-validation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k-fold stratified cross validation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Bootstrapping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sample with replacement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.632 bootstrap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Model selection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t-test, ROC curves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38" t="0" r="-463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1763710"/>
            <a:ext cx="8702283" cy="12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Ensemble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74950"/>
            <a:ext cx="8882123" cy="193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Ensemble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combination of multiple models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bagging: majority vote (equal weight)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boosting (e.g., Adaboost): weighted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107" t="0" r="-641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592135"/>
            <a:ext cx="8702283" cy="362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Chapter 9: Advanced Classification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46287"/>
            <a:ext cx="8882123" cy="338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Bayesian belief </a:t>
            </a:r>
            <a:r>
              <a:rPr lang="en-US" sz="2764">
                <a:solidFill>
                  <a:srgbClr val="FFFFFF"/>
                </a:solidFill>
                <a:latin typeface="Open Sauce"/>
              </a:rPr>
              <a:t>networks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Backpropagation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Support vector machines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Lazy learning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Other classification methods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Additional topics regarding classification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107" t="0" r="-641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1177923"/>
            <a:ext cx="8702283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Chapter 10: Cluster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46287"/>
            <a:ext cx="8882123" cy="338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Basic concepts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Partitioning methods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Hierarchical methods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Density-based methods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Grid-based methods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Evaluation of clustering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Summary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84" t="0" r="-5948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1763710"/>
            <a:ext cx="8702283" cy="12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Cluster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46287"/>
            <a:ext cx="8882123" cy="3387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Unsupervised learning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Intra/inter-cluster similarity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Requirements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scalability, various data types, arbitrary shape, minimal domain knowledge, noisy data, incremental, high dimensionality, constraint-based, interpretability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463" t="0" r="-11046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8540" y="1177923"/>
            <a:ext cx="8702283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Clustering Methods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60512"/>
            <a:ext cx="8882123" cy="435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Partitioning methods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k-means, k-medoids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Hierarchical methods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agglomerative, decisive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BIRCH, CHAMELEON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Density-based methods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DBSCAN, DENCLUE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Grid-based methods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STING, CLIQUE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157" t="0" r="-461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466" y="1177923"/>
            <a:ext cx="10072406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Chapter 1: 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466" y="4783899"/>
            <a:ext cx="9414736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Why data mining?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explosion (generation &amp; sharing)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rich but information poor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mining (knowledge discovery from data)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automated analysis of massive data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quality vs. efficiency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interesting patterns: valid, novel, potentially useful, ultimately understandable by human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30336" y="58936"/>
            <a:ext cx="11217359" cy="9547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uce"/>
              </a:rPr>
              <a:t>Review Chapters 1 through 9 - anything in those chapters is fair game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uce"/>
              </a:rPr>
              <a:t>Chapter 10: Clustering. </a:t>
            </a:r>
          </a:p>
          <a:p>
            <a:pPr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FFFFFF"/>
                </a:solidFill>
                <a:latin typeface="Open Sauce"/>
              </a:rPr>
              <a:t>Only general concepts from clustering will be asked - no formulas or equations. What are the basic concepts of clustering, what principles do they use (e.g. association by proximity), etc.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uce"/>
              </a:rPr>
              <a:t>Some multiple choice questions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uce"/>
              </a:rPr>
              <a:t>Some "Find the problem here" or "Write the missing code" type questions with simple python code (pseudocode acceptable if you don't know python well).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Open Sauce"/>
              </a:rPr>
              <a:t>Some "Explain in your own words" type questions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93284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8540" y="4650105"/>
            <a:ext cx="5370330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360"/>
              </a:lnSpc>
              <a:spcBef>
                <a:spcPct val="0"/>
              </a:spcBef>
            </a:pPr>
            <a:r>
              <a:rPr lang="en-US" sz="10400">
                <a:solidFill>
                  <a:srgbClr val="FFEC6A"/>
                </a:solidFill>
                <a:latin typeface="Darker Grotesque Bold"/>
              </a:rPr>
              <a:t>Summary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45854" y="5076825"/>
            <a:ext cx="9596291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Open Sauce"/>
              </a:rPr>
              <a:t>A special thank you to Qin Lv for her slides, on which this lecture is based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93284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53225" y="295275"/>
            <a:ext cx="8691812" cy="1282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360"/>
              </a:lnSpc>
              <a:spcBef>
                <a:spcPct val="0"/>
              </a:spcBef>
            </a:pPr>
            <a:r>
              <a:rPr lang="en-US" sz="10400">
                <a:solidFill>
                  <a:srgbClr val="FFEC6A"/>
                </a:solidFill>
                <a:latin typeface="Darker Grotesque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107" t="0" r="-641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466" y="1177923"/>
            <a:ext cx="10072406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Data Mining: Various Views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466" y="4783899"/>
            <a:ext cx="9414736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view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kinds of data to be mined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Knowledge view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kinds of knowledge to be discovered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Method view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kinds of techniques utilized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Application view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kinds of applications adapted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107" t="0" r="-641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466" y="1177923"/>
            <a:ext cx="10072406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Chapter 2: Getting to Know Your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466" y="3999459"/>
            <a:ext cx="9414736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objects and </a:t>
            </a:r>
            <a:r>
              <a:rPr lang="en-US" sz="2764">
                <a:solidFill>
                  <a:srgbClr val="FFFFFF"/>
                </a:solidFill>
                <a:latin typeface="Open Sauce"/>
              </a:rPr>
              <a:t>attribute types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nominal, binary, ordinal, numeric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interval-scaled, ratio scaled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discrete vs. continuous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Measuring data similarity and dissimilarity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matrix vs. dissimilarity matrix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proximity measures for nominal, binary, ordinal, numeric attributes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466" y="1492484"/>
            <a:ext cx="8821534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Descriptive Summarization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2466" y="4170443"/>
            <a:ext cx="7377869" cy="435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Basics: N, min, max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Central tendency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mean, median, mode, midrange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Dispersion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quartiles, IQR, five number summary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variance, standard deviation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Graphic displays: box plot, histogram, quantile plot, quantile-quantile plot, scatter plot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338" t="0" r="-46338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466" y="1177923"/>
            <a:ext cx="10072406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Chapter 3: Data 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2466" y="5512562"/>
            <a:ext cx="7486831" cy="241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Why preprocessing data?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cleaning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integration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reduction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Data transformation and discretization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580" t="0" r="-3558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16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466" y="1177923"/>
            <a:ext cx="10072406" cy="2448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Why Preprocessing Data?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2466" y="3981403"/>
            <a:ext cx="9414736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Imperfect data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incomplete: missing attributes, values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noisy: errors, outliers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inconsistent: discrepancies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Measure of data quality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accuracy, completeness, consistency, timeliness, believability, value added, interpretability, accessibility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799" t="0" r="-45799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2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74491" y="0"/>
            <a:ext cx="8013509" cy="10287000"/>
          </a:xfrm>
          <a:custGeom>
            <a:avLst/>
            <a:gdLst/>
            <a:ahLst/>
            <a:cxnLst/>
            <a:rect r="r" b="b" t="t" l="l"/>
            <a:pathLst>
              <a:path h="10287000" w="8013509">
                <a:moveTo>
                  <a:pt x="0" y="0"/>
                </a:moveTo>
                <a:lnTo>
                  <a:pt x="8013509" y="0"/>
                </a:lnTo>
                <a:lnTo>
                  <a:pt x="8013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38" t="0" r="-4633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208540" cy="1163202"/>
          </a:xfrm>
          <a:custGeom>
            <a:avLst/>
            <a:gdLst/>
            <a:ahLst/>
            <a:cxnLst/>
            <a:rect r="r" b="b" t="t" l="l"/>
            <a:pathLst>
              <a:path h="1163202" w="1208540">
                <a:moveTo>
                  <a:pt x="0" y="0"/>
                </a:moveTo>
                <a:lnTo>
                  <a:pt x="1208540" y="0"/>
                </a:lnTo>
                <a:lnTo>
                  <a:pt x="1208540" y="1163202"/>
                </a:lnTo>
                <a:lnTo>
                  <a:pt x="0" y="1163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5116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2466" y="1763710"/>
            <a:ext cx="10072406" cy="1277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243"/>
              </a:lnSpc>
              <a:spcBef>
                <a:spcPct val="0"/>
              </a:spcBef>
            </a:pPr>
            <a:r>
              <a:rPr lang="en-US" sz="10270">
                <a:solidFill>
                  <a:srgbClr val="FFEC6A"/>
                </a:solidFill>
                <a:latin typeface="Darker Grotesque Bold"/>
              </a:rPr>
              <a:t>Data Cleaning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7127" y="3800673"/>
            <a:ext cx="9414736" cy="38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Missing data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ignore, manual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automatic: constant, attribute mean, class attribute mean, most probable</a:t>
            </a:r>
          </a:p>
          <a:p>
            <a:pPr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Noisy data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binning: bin mean, median, boundary</a:t>
            </a:r>
          </a:p>
          <a:p>
            <a:pPr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regression</a:t>
            </a:r>
          </a:p>
          <a:p>
            <a:pPr algn="l" marL="1193925" indent="-397975" lvl="2">
              <a:lnSpc>
                <a:spcPts val="3870"/>
              </a:lnSpc>
              <a:buFont typeface="Arial"/>
              <a:buChar char="⚬"/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clustering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5928" y="9814306"/>
            <a:ext cx="6701433" cy="472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  <a:spcBef>
                <a:spcPct val="0"/>
              </a:spcBef>
            </a:pPr>
            <a:r>
              <a:rPr lang="en-US" sz="2764">
                <a:solidFill>
                  <a:srgbClr val="FFFFFF"/>
                </a:solidFill>
                <a:latin typeface="Open Sauce"/>
              </a:rPr>
              <a:t>Ravi Starzl, PhD - Data Mining</a:t>
            </a:r>
            <a:r>
              <a:rPr lang="en-US" sz="2764">
                <a:solidFill>
                  <a:srgbClr val="FFEC6A"/>
                </a:solidFill>
                <a:latin typeface="Open Sauce"/>
              </a:rPr>
              <a:t> Fall 2023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DAFy2NtcEWw</dc:identifier>
  <dcterms:modified xsi:type="dcterms:W3CDTF">2011-08-01T06:04:30Z</dcterms:modified>
  <cp:revision>1</cp:revision>
  <dc:title>CSCI 4502/5502 Data Mining Fall 2023 Lecture 16</dc:title>
</cp:coreProperties>
</file>